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5"/>
  </p:notesMasterIdLst>
  <p:sldIdLst>
    <p:sldId id="256" r:id="rId2"/>
    <p:sldId id="302" r:id="rId3"/>
    <p:sldId id="336" r:id="rId4"/>
    <p:sldId id="337" r:id="rId5"/>
    <p:sldId id="342" r:id="rId6"/>
    <p:sldId id="345" r:id="rId7"/>
    <p:sldId id="343" r:id="rId8"/>
    <p:sldId id="344" r:id="rId9"/>
    <p:sldId id="338" r:id="rId10"/>
    <p:sldId id="340" r:id="rId11"/>
    <p:sldId id="341" r:id="rId12"/>
    <p:sldId id="346" r:id="rId13"/>
    <p:sldId id="33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937B61F-06CB-4FF1-8ACC-6E99370FC0D3}">
          <p14:sldIdLst>
            <p14:sldId id="256"/>
            <p14:sldId id="302"/>
            <p14:sldId id="336"/>
            <p14:sldId id="337"/>
            <p14:sldId id="342"/>
            <p14:sldId id="345"/>
            <p14:sldId id="343"/>
            <p14:sldId id="344"/>
            <p14:sldId id="338"/>
            <p14:sldId id="340"/>
            <p14:sldId id="341"/>
            <p14:sldId id="346"/>
          </p14:sldIdLst>
        </p14:section>
        <p14:section name="Untitled Section" id="{80A8A5B1-E4F2-4FD9-9A3A-A72F11766E0B}">
          <p14:sldIdLst>
            <p14:sldId id="33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son2163" initials="vw" lastIdx="1" clrIdx="0"/>
  <p:cmAuthor id="2" name="Marcy A. Esbjerg" initials="MA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8" d="100"/>
          <a:sy n="108" d="100"/>
        </p:scale>
        <p:origin x="7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10FD6E-0D5F-4D43-9579-5CDF38005F7F}" type="datetimeFigureOut">
              <a:rPr lang="en-US" smtClean="0"/>
              <a:t>6/20/2022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E545B7-6F5A-4814-9820-2C919E00AC3C}" type="slidenum">
              <a:rPr lang="en-US" smtClean="0"/>
              <a:t>‹#›</a:t>
            </a:fld>
            <a:endParaRPr lang="en-US"/>
          </a:p>
        </p:txBody>
      </p:sp>
    </p:spTree>
    <p:extLst>
      <p:ext uri="{BB962C8B-B14F-4D97-AF65-F5344CB8AC3E}">
        <p14:creationId xmlns:p14="http://schemas.microsoft.com/office/powerpoint/2010/main" val="26225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730376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5094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0972A-F43D-440F-B655-2CE2077D2E37}"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21915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DB8ED-F870-4761-96DC-5BB37F7DE016}"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9705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0DE0A0-D981-4AEA-B61F-3F84FDEFBB9C}"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467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CE7284-E45E-4E6C-B923-F19B8075B515}"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60182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27F57-00E3-4C3A-9B96-F574E86F64DE}"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583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0F73E-1013-4595-BDD5-6A6BA34D5738}"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889973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B787B-7FD3-46B9-957F-70CD3AC09695}"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253283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0DE8A3-8369-40F0-8A92-56BFF45B930D}"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6384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5F3664-DAE3-449A-B7FC-4E12D61CE25A}"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21957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A72B30-F2BA-41B1-A7BF-952AFE143A41}" type="datetime1">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70986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56B2B7-4A4C-4664-8A6F-2E97D83841D9}" type="datetime1">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91361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F51D5A-29EC-4D90-BD0E-986AEB55E18D}" type="datetime1">
              <a:rPr lang="en-US" smtClean="0"/>
              <a:t>6/20/2022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17254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C07A4C-D64F-41DB-B8D3-53F065B9E966}" type="datetime1">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330001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84D8A-C036-477F-8B45-A712A1BE2247}" type="datetime1">
              <a:rPr lang="en-US" smtClean="0"/>
              <a:t>6/20/2022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173230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390982-C384-46F5-899A-4661FA58925E}" type="datetime1">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Tree>
    <p:extLst>
      <p:ext uri="{BB962C8B-B14F-4D97-AF65-F5344CB8AC3E}">
        <p14:creationId xmlns:p14="http://schemas.microsoft.com/office/powerpoint/2010/main" val="21382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a:p>
        </p:txBody>
      </p:sp>
      <p:sp>
        <p:nvSpPr>
          <p:cNvPr id="5" name="Date Placeholder 4"/>
          <p:cNvSpPr>
            <a:spLocks noGrp="1"/>
          </p:cNvSpPr>
          <p:nvPr>
            <p:ph type="dt" sz="half" idx="10"/>
          </p:nvPr>
        </p:nvSpPr>
        <p:spPr/>
        <p:txBody>
          <a:bodyPr/>
          <a:lstStyle/>
          <a:p>
            <a:fld id="{E8A53C0E-6483-4D35-BAD6-7A2BF6734103}" type="datetime1">
              <a:rPr lang="en-US" smtClean="0"/>
              <a:t>6/20/2022</a:t>
            </a:fld>
            <a:endParaRPr lang="en-US"/>
          </a:p>
        </p:txBody>
      </p:sp>
    </p:spTree>
    <p:extLst>
      <p:ext uri="{BB962C8B-B14F-4D97-AF65-F5344CB8AC3E}">
        <p14:creationId xmlns:p14="http://schemas.microsoft.com/office/powerpoint/2010/main" val="4183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8420BD-0994-4D37-AC7B-698BBB399BDE}" type="datetime1">
              <a:rPr lang="en-US" smtClean="0"/>
              <a:t>6/20/2022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F8FB2B-0834-4E69-81CF-5D187DC0C246}" type="slidenum">
              <a:rPr lang="en-US" smtClean="0"/>
              <a:t>‹#›</a:t>
            </a:fld>
            <a:endParaRPr lang="en-US"/>
          </a:p>
        </p:txBody>
      </p:sp>
    </p:spTree>
    <p:extLst>
      <p:ext uri="{BB962C8B-B14F-4D97-AF65-F5344CB8AC3E}">
        <p14:creationId xmlns:p14="http://schemas.microsoft.com/office/powerpoint/2010/main" val="365524326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E4F93F-5DAC-4E83-A797-CFB79328802F}"/>
              </a:ext>
            </a:extLst>
          </p:cNvPr>
          <p:cNvSpPr>
            <a:spLocks noGrp="1"/>
          </p:cNvSpPr>
          <p:nvPr>
            <p:ph type="sldNum" sz="quarter" idx="12"/>
          </p:nvPr>
        </p:nvSpPr>
        <p:spPr/>
        <p:txBody>
          <a:bodyPr/>
          <a:lstStyle/>
          <a:p>
            <a:fld id="{2CF8FB2B-0834-4E69-81CF-5D187DC0C246}" type="slidenum">
              <a:rPr lang="en-US" sz="1800" smtClean="0"/>
              <a:t>1</a:t>
            </a:fld>
            <a:endParaRPr lang="en-US" sz="1800"/>
          </a:p>
        </p:txBody>
      </p:sp>
      <p:sp>
        <p:nvSpPr>
          <p:cNvPr id="5" name="Title 4">
            <a:extLst>
              <a:ext uri="{FF2B5EF4-FFF2-40B4-BE49-F238E27FC236}">
                <a16:creationId xmlns:a16="http://schemas.microsoft.com/office/drawing/2014/main" id="{231313CB-C375-4841-9393-B849AEAFD2B5}"/>
              </a:ext>
            </a:extLst>
          </p:cNvPr>
          <p:cNvSpPr>
            <a:spLocks noGrp="1"/>
          </p:cNvSpPr>
          <p:nvPr>
            <p:ph type="ctrTitle"/>
          </p:nvPr>
        </p:nvSpPr>
        <p:spPr>
          <a:xfrm>
            <a:off x="1507067" y="1710268"/>
            <a:ext cx="7766936" cy="1543825"/>
          </a:xfrm>
        </p:spPr>
        <p:txBody>
          <a:bodyPr/>
          <a:lstStyle/>
          <a:p>
            <a:pPr algn="ctr"/>
            <a:r>
              <a:rPr lang="en-US" sz="4800" dirty="0"/>
              <a:t>HOME Best Practices – Monitoring &amp; Audit</a:t>
            </a:r>
          </a:p>
        </p:txBody>
      </p:sp>
      <p:sp>
        <p:nvSpPr>
          <p:cNvPr id="8" name="Subtitle 7">
            <a:extLst>
              <a:ext uri="{FF2B5EF4-FFF2-40B4-BE49-F238E27FC236}">
                <a16:creationId xmlns:a16="http://schemas.microsoft.com/office/drawing/2014/main" id="{3BFAA475-C90A-4B78-9D9E-BCB0EC2EBCE4}"/>
              </a:ext>
            </a:extLst>
          </p:cNvPr>
          <p:cNvSpPr>
            <a:spLocks noGrp="1"/>
          </p:cNvSpPr>
          <p:nvPr>
            <p:ph type="subTitle" idx="1"/>
          </p:nvPr>
        </p:nvSpPr>
        <p:spPr>
          <a:xfrm>
            <a:off x="1507067" y="3254093"/>
            <a:ext cx="7766936" cy="1893639"/>
          </a:xfrm>
        </p:spPr>
        <p:txBody>
          <a:bodyPr>
            <a:normAutofit/>
          </a:bodyPr>
          <a:lstStyle/>
          <a:p>
            <a:pPr algn="ctr"/>
            <a:r>
              <a:rPr lang="en-US" sz="2400" b="1" dirty="0"/>
              <a:t>Anne Marie Belrose – City of Boston, MA</a:t>
            </a:r>
          </a:p>
          <a:p>
            <a:pPr algn="ctr"/>
            <a:r>
              <a:rPr lang="en-US" sz="2400" b="1" dirty="0"/>
              <a:t>NCDA Annual Conference</a:t>
            </a:r>
          </a:p>
          <a:p>
            <a:pPr algn="ctr"/>
            <a:r>
              <a:rPr lang="en-US" sz="2400" b="1" dirty="0"/>
              <a:t>June 22-24, 2022</a:t>
            </a:r>
          </a:p>
        </p:txBody>
      </p:sp>
      <p:pic>
        <p:nvPicPr>
          <p:cNvPr id="6" name="Picture 5" descr="A picture containing logo&#10;&#10;Description automatically generated">
            <a:extLst>
              <a:ext uri="{FF2B5EF4-FFF2-40B4-BE49-F238E27FC236}">
                <a16:creationId xmlns:a16="http://schemas.microsoft.com/office/drawing/2014/main" id="{DE81E80D-31FE-DDEA-158C-82CA0F46D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7988" y="241875"/>
            <a:ext cx="1736014" cy="1710269"/>
          </a:xfrm>
          <a:prstGeom prst="rect">
            <a:avLst/>
          </a:prstGeom>
        </p:spPr>
      </p:pic>
    </p:spTree>
    <p:extLst>
      <p:ext uri="{BB962C8B-B14F-4D97-AF65-F5344CB8AC3E}">
        <p14:creationId xmlns:p14="http://schemas.microsoft.com/office/powerpoint/2010/main" val="2583240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B03F-9BA3-4DA1-9438-3104DACF6F28}"/>
              </a:ext>
            </a:extLst>
          </p:cNvPr>
          <p:cNvSpPr>
            <a:spLocks noGrp="1"/>
          </p:cNvSpPr>
          <p:nvPr>
            <p:ph type="title"/>
          </p:nvPr>
        </p:nvSpPr>
        <p:spPr/>
        <p:txBody>
          <a:bodyPr/>
          <a:lstStyle/>
          <a:p>
            <a:r>
              <a:rPr lang="en-US" dirty="0"/>
              <a:t>Property Standards</a:t>
            </a:r>
          </a:p>
        </p:txBody>
      </p:sp>
      <p:sp>
        <p:nvSpPr>
          <p:cNvPr id="3" name="Content Placeholder 2">
            <a:extLst>
              <a:ext uri="{FF2B5EF4-FFF2-40B4-BE49-F238E27FC236}">
                <a16:creationId xmlns:a16="http://schemas.microsoft.com/office/drawing/2014/main" id="{BD9DC76C-B443-44FB-95C4-1943D40ECAD8}"/>
              </a:ext>
            </a:extLst>
          </p:cNvPr>
          <p:cNvSpPr>
            <a:spLocks noGrp="1"/>
          </p:cNvSpPr>
          <p:nvPr>
            <p:ph idx="1"/>
          </p:nvPr>
        </p:nvSpPr>
        <p:spPr>
          <a:xfrm>
            <a:off x="677334" y="2148397"/>
            <a:ext cx="8596668" cy="3892966"/>
          </a:xfrm>
        </p:spPr>
        <p:txBody>
          <a:bodyPr/>
          <a:lstStyle/>
          <a:p>
            <a:pPr marL="0" indent="0">
              <a:buNone/>
            </a:pPr>
            <a:r>
              <a:rPr lang="en-US" dirty="0"/>
              <a:t>For newly constructed or rehabilitated properties, there must be at least one property inspection completed within a year of certificate of occupancy.</a:t>
            </a:r>
          </a:p>
        </p:txBody>
      </p:sp>
      <p:sp>
        <p:nvSpPr>
          <p:cNvPr id="4" name="Slide Number Placeholder 3">
            <a:extLst>
              <a:ext uri="{FF2B5EF4-FFF2-40B4-BE49-F238E27FC236}">
                <a16:creationId xmlns:a16="http://schemas.microsoft.com/office/drawing/2014/main" id="{1B218241-113B-4D60-B044-4C2A986B00E8}"/>
              </a:ext>
            </a:extLst>
          </p:cNvPr>
          <p:cNvSpPr>
            <a:spLocks noGrp="1"/>
          </p:cNvSpPr>
          <p:nvPr>
            <p:ph type="sldNum" sz="quarter" idx="12"/>
          </p:nvPr>
        </p:nvSpPr>
        <p:spPr/>
        <p:txBody>
          <a:bodyPr/>
          <a:lstStyle/>
          <a:p>
            <a:fld id="{2CF8FB2B-0834-4E69-81CF-5D187DC0C246}" type="slidenum">
              <a:rPr lang="en-US" smtClean="0"/>
              <a:t>10</a:t>
            </a:fld>
            <a:endParaRPr lang="en-US"/>
          </a:p>
        </p:txBody>
      </p:sp>
    </p:spTree>
    <p:extLst>
      <p:ext uri="{BB962C8B-B14F-4D97-AF65-F5344CB8AC3E}">
        <p14:creationId xmlns:p14="http://schemas.microsoft.com/office/powerpoint/2010/main" val="3759681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B03F-9BA3-4DA1-9438-3104DACF6F28}"/>
              </a:ext>
            </a:extLst>
          </p:cNvPr>
          <p:cNvSpPr>
            <a:spLocks noGrp="1"/>
          </p:cNvSpPr>
          <p:nvPr>
            <p:ph type="title"/>
          </p:nvPr>
        </p:nvSpPr>
        <p:spPr/>
        <p:txBody>
          <a:bodyPr/>
          <a:lstStyle/>
          <a:p>
            <a:r>
              <a:rPr lang="en-US" dirty="0"/>
              <a:t>Property Standards – Corrective Actions</a:t>
            </a:r>
          </a:p>
        </p:txBody>
      </p:sp>
      <p:sp>
        <p:nvSpPr>
          <p:cNvPr id="3" name="Content Placeholder 2">
            <a:extLst>
              <a:ext uri="{FF2B5EF4-FFF2-40B4-BE49-F238E27FC236}">
                <a16:creationId xmlns:a16="http://schemas.microsoft.com/office/drawing/2014/main" id="{BD9DC76C-B443-44FB-95C4-1943D40ECAD8}"/>
              </a:ext>
            </a:extLst>
          </p:cNvPr>
          <p:cNvSpPr>
            <a:spLocks noGrp="1"/>
          </p:cNvSpPr>
          <p:nvPr>
            <p:ph idx="1"/>
          </p:nvPr>
        </p:nvSpPr>
        <p:spPr>
          <a:xfrm>
            <a:off x="677334" y="1260629"/>
            <a:ext cx="8596668" cy="5326602"/>
          </a:xfrm>
        </p:spPr>
        <p:txBody>
          <a:bodyPr>
            <a:normAutofit lnSpcReduction="10000"/>
          </a:bodyPr>
          <a:lstStyle/>
          <a:p>
            <a:pPr marL="0" indent="0">
              <a:buNone/>
            </a:pPr>
            <a:endParaRPr lang="en-US" dirty="0"/>
          </a:p>
          <a:p>
            <a:pPr marL="0" indent="0">
              <a:buNone/>
            </a:pPr>
            <a:r>
              <a:rPr lang="en-US" dirty="0"/>
              <a:t>If there is a health/safety risk identified in the inspection report, it must be corrected within 24 hours of notification, and must be reinspected within 48 hours. Your written policy must identify what conditions constitute a health or safety risk:</a:t>
            </a:r>
          </a:p>
          <a:p>
            <a:pPr marL="0" indent="0">
              <a:buNone/>
            </a:pPr>
            <a:endParaRPr lang="en-US" dirty="0"/>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Air Quality - Propane/Natural Gas/Methane Gas Detected</a:t>
            </a:r>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Blocked Egress/Ladders</a:t>
            </a:r>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Electrical Hazards - Exposed Wires/Open Panels</a:t>
            </a:r>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Electrical Hazards - Water Leaks on/near Electrical Equipment</a:t>
            </a:r>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Emergency Fire Exits - Emergency/Fire Exits Blocked/Unusable</a:t>
            </a:r>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Missing Outlet Covers</a:t>
            </a:r>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Missing/Damaged/Expired Extinguishers</a:t>
            </a:r>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Misaligned Chimney/Ventilation System</a:t>
            </a:r>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Outlets/Switches/Cover Plates - Missing/Broken</a:t>
            </a:r>
          </a:p>
          <a:p>
            <a:pPr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Smoke Detector - Missing/Inoperable</a:t>
            </a:r>
          </a:p>
          <a:p>
            <a:pPr algn="just">
              <a:lnSpc>
                <a:spcPct val="115000"/>
              </a:lnSpc>
              <a:spcBef>
                <a:spcPts val="0"/>
              </a:spcBef>
              <a:spcAft>
                <a:spcPts val="10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Windows - Security Bars Prevent Egress</a:t>
            </a:r>
          </a:p>
        </p:txBody>
      </p:sp>
      <p:sp>
        <p:nvSpPr>
          <p:cNvPr id="4" name="Slide Number Placeholder 3">
            <a:extLst>
              <a:ext uri="{FF2B5EF4-FFF2-40B4-BE49-F238E27FC236}">
                <a16:creationId xmlns:a16="http://schemas.microsoft.com/office/drawing/2014/main" id="{1B218241-113B-4D60-B044-4C2A986B00E8}"/>
              </a:ext>
            </a:extLst>
          </p:cNvPr>
          <p:cNvSpPr>
            <a:spLocks noGrp="1"/>
          </p:cNvSpPr>
          <p:nvPr>
            <p:ph type="sldNum" sz="quarter" idx="12"/>
          </p:nvPr>
        </p:nvSpPr>
        <p:spPr/>
        <p:txBody>
          <a:bodyPr/>
          <a:lstStyle/>
          <a:p>
            <a:fld id="{2CF8FB2B-0834-4E69-81CF-5D187DC0C246}" type="slidenum">
              <a:rPr lang="en-US" smtClean="0"/>
              <a:t>11</a:t>
            </a:fld>
            <a:endParaRPr lang="en-US"/>
          </a:p>
        </p:txBody>
      </p:sp>
    </p:spTree>
    <p:extLst>
      <p:ext uri="{BB962C8B-B14F-4D97-AF65-F5344CB8AC3E}">
        <p14:creationId xmlns:p14="http://schemas.microsoft.com/office/powerpoint/2010/main" val="2635560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91D93C-2EC7-46FB-8C97-387A6D84F8FB}"/>
              </a:ext>
            </a:extLst>
          </p:cNvPr>
          <p:cNvSpPr>
            <a:spLocks noGrp="1"/>
          </p:cNvSpPr>
          <p:nvPr>
            <p:ph idx="1"/>
          </p:nvPr>
        </p:nvSpPr>
        <p:spPr>
          <a:xfrm>
            <a:off x="677334" y="373381"/>
            <a:ext cx="8596668" cy="1097280"/>
          </a:xfrm>
        </p:spPr>
        <p:txBody>
          <a:bodyPr/>
          <a:lstStyle/>
          <a:p>
            <a:pPr marL="0" indent="0">
              <a:buNone/>
            </a:pPr>
            <a:r>
              <a:rPr lang="en-US" dirty="0"/>
              <a:t>PSA: Life can be beautiful, even if you have to monitor the HOME Program!</a:t>
            </a:r>
          </a:p>
        </p:txBody>
      </p:sp>
      <p:sp>
        <p:nvSpPr>
          <p:cNvPr id="4" name="Slide Number Placeholder 3">
            <a:extLst>
              <a:ext uri="{FF2B5EF4-FFF2-40B4-BE49-F238E27FC236}">
                <a16:creationId xmlns:a16="http://schemas.microsoft.com/office/drawing/2014/main" id="{55548C5C-42E7-4AC5-9963-1D39F9B0593C}"/>
              </a:ext>
            </a:extLst>
          </p:cNvPr>
          <p:cNvSpPr>
            <a:spLocks noGrp="1"/>
          </p:cNvSpPr>
          <p:nvPr>
            <p:ph type="sldNum" sz="quarter" idx="12"/>
          </p:nvPr>
        </p:nvSpPr>
        <p:spPr/>
        <p:txBody>
          <a:bodyPr/>
          <a:lstStyle/>
          <a:p>
            <a:fld id="{2CF8FB2B-0834-4E69-81CF-5D187DC0C246}" type="slidenum">
              <a:rPr lang="en-US" smtClean="0"/>
              <a:t>12</a:t>
            </a:fld>
            <a:endParaRPr lang="en-US"/>
          </a:p>
        </p:txBody>
      </p:sp>
      <p:pic>
        <p:nvPicPr>
          <p:cNvPr id="2052" name="Picture 4" descr="happy puppy gifs | WiffleGif">
            <a:extLst>
              <a:ext uri="{FF2B5EF4-FFF2-40B4-BE49-F238E27FC236}">
                <a16:creationId xmlns:a16="http://schemas.microsoft.com/office/drawing/2014/main" id="{4F70C353-4415-4B43-9F08-05E12C442B3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35580" y="2176463"/>
            <a:ext cx="4585335" cy="3445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681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E4F93F-5DAC-4E83-A797-CFB79328802F}"/>
              </a:ext>
            </a:extLst>
          </p:cNvPr>
          <p:cNvSpPr>
            <a:spLocks noGrp="1"/>
          </p:cNvSpPr>
          <p:nvPr>
            <p:ph type="sldNum" sz="quarter" idx="12"/>
          </p:nvPr>
        </p:nvSpPr>
        <p:spPr/>
        <p:txBody>
          <a:bodyPr/>
          <a:lstStyle/>
          <a:p>
            <a:fld id="{2CF8FB2B-0834-4E69-81CF-5D187DC0C246}" type="slidenum">
              <a:rPr lang="en-US" sz="1800" smtClean="0"/>
              <a:t>13</a:t>
            </a:fld>
            <a:endParaRPr lang="en-US" sz="1800"/>
          </a:p>
        </p:txBody>
      </p:sp>
      <p:sp>
        <p:nvSpPr>
          <p:cNvPr id="5" name="Title 4">
            <a:extLst>
              <a:ext uri="{FF2B5EF4-FFF2-40B4-BE49-F238E27FC236}">
                <a16:creationId xmlns:a16="http://schemas.microsoft.com/office/drawing/2014/main" id="{231313CB-C375-4841-9393-B849AEAFD2B5}"/>
              </a:ext>
            </a:extLst>
          </p:cNvPr>
          <p:cNvSpPr>
            <a:spLocks noGrp="1"/>
          </p:cNvSpPr>
          <p:nvPr>
            <p:ph type="ctrTitle"/>
          </p:nvPr>
        </p:nvSpPr>
        <p:spPr>
          <a:xfrm>
            <a:off x="1507067" y="1710268"/>
            <a:ext cx="7766936" cy="1543825"/>
          </a:xfrm>
        </p:spPr>
        <p:txBody>
          <a:bodyPr/>
          <a:lstStyle/>
          <a:p>
            <a:pPr algn="ctr"/>
            <a:r>
              <a:rPr lang="en-US" sz="4800" dirty="0"/>
              <a:t>Questions?</a:t>
            </a:r>
          </a:p>
        </p:txBody>
      </p:sp>
      <p:sp>
        <p:nvSpPr>
          <p:cNvPr id="8" name="Subtitle 7">
            <a:extLst>
              <a:ext uri="{FF2B5EF4-FFF2-40B4-BE49-F238E27FC236}">
                <a16:creationId xmlns:a16="http://schemas.microsoft.com/office/drawing/2014/main" id="{3BFAA475-C90A-4B78-9D9E-BCB0EC2EBCE4}"/>
              </a:ext>
            </a:extLst>
          </p:cNvPr>
          <p:cNvSpPr>
            <a:spLocks noGrp="1"/>
          </p:cNvSpPr>
          <p:nvPr>
            <p:ph type="subTitle" idx="1"/>
          </p:nvPr>
        </p:nvSpPr>
        <p:spPr>
          <a:xfrm>
            <a:off x="1507067" y="3254093"/>
            <a:ext cx="7766936" cy="1893639"/>
          </a:xfrm>
        </p:spPr>
        <p:txBody>
          <a:bodyPr>
            <a:normAutofit fontScale="92500" lnSpcReduction="10000"/>
          </a:bodyPr>
          <a:lstStyle/>
          <a:p>
            <a:pPr algn="ctr"/>
            <a:r>
              <a:rPr lang="en-US" sz="2400" b="1" dirty="0"/>
              <a:t>I’m happy to share our HOME written agreement, rent certification template, and policies and procedure that HUD approved last year.</a:t>
            </a:r>
          </a:p>
          <a:p>
            <a:pPr algn="ctr"/>
            <a:endParaRPr lang="en-US" sz="2400" b="1" dirty="0"/>
          </a:p>
          <a:p>
            <a:pPr algn="ctr"/>
            <a:r>
              <a:rPr lang="en-US" sz="2400" b="1" dirty="0"/>
              <a:t>annemarie.belrose@boston.gov</a:t>
            </a:r>
          </a:p>
        </p:txBody>
      </p:sp>
      <p:pic>
        <p:nvPicPr>
          <p:cNvPr id="6" name="Picture 5" descr="A picture containing logo&#10;&#10;Description automatically generated">
            <a:extLst>
              <a:ext uri="{FF2B5EF4-FFF2-40B4-BE49-F238E27FC236}">
                <a16:creationId xmlns:a16="http://schemas.microsoft.com/office/drawing/2014/main" id="{DE81E80D-31FE-DDEA-158C-82CA0F46D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7988" y="241875"/>
            <a:ext cx="1736014" cy="1710269"/>
          </a:xfrm>
          <a:prstGeom prst="rect">
            <a:avLst/>
          </a:prstGeom>
        </p:spPr>
      </p:pic>
    </p:spTree>
    <p:extLst>
      <p:ext uri="{BB962C8B-B14F-4D97-AF65-F5344CB8AC3E}">
        <p14:creationId xmlns:p14="http://schemas.microsoft.com/office/powerpoint/2010/main" val="26607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HUD Monitoring:</a:t>
            </a:r>
            <a:br>
              <a:rPr lang="en-US" sz="3600" dirty="0">
                <a:solidFill>
                  <a:schemeClr val="tx1"/>
                </a:solidFill>
              </a:rPr>
            </a:br>
            <a:r>
              <a:rPr lang="en-US" sz="2700" dirty="0">
                <a:solidFill>
                  <a:schemeClr val="tx1"/>
                </a:solidFill>
              </a:rPr>
              <a:t>Think of it as an open-book exam that you can ace.</a:t>
            </a:r>
          </a:p>
        </p:txBody>
      </p:sp>
      <p:sp>
        <p:nvSpPr>
          <p:cNvPr id="3" name="Content Placeholder 2"/>
          <p:cNvSpPr>
            <a:spLocks noGrp="1"/>
          </p:cNvSpPr>
          <p:nvPr>
            <p:ph idx="1"/>
          </p:nvPr>
        </p:nvSpPr>
        <p:spPr>
          <a:xfrm>
            <a:off x="677334" y="1863409"/>
            <a:ext cx="8596668" cy="3880773"/>
          </a:xfrm>
        </p:spPr>
        <p:txBody>
          <a:bodyPr>
            <a:normAutofit/>
          </a:bodyPr>
          <a:lstStyle/>
          <a:p>
            <a:pPr marL="342900" indent="-342900">
              <a:spcBef>
                <a:spcPts val="600"/>
              </a:spcBef>
              <a:buFont typeface="+mj-lt"/>
              <a:buAutoNum type="arabicPeriod"/>
            </a:pPr>
            <a:endParaRPr lang="en-US" dirty="0">
              <a:solidFill>
                <a:srgbClr val="000000"/>
              </a:solidFill>
            </a:endParaRPr>
          </a:p>
          <a:p>
            <a:pPr marL="342900" indent="-342900">
              <a:spcBef>
                <a:spcPts val="600"/>
              </a:spcBef>
              <a:buFont typeface="+mj-lt"/>
              <a:buAutoNum type="arabicPeriod"/>
            </a:pPr>
            <a:r>
              <a:rPr lang="en-US" dirty="0">
                <a:solidFill>
                  <a:srgbClr val="000000"/>
                </a:solidFill>
              </a:rPr>
              <a:t>Ask which activities will be monitored as soon as you receive a monitoring letter.</a:t>
            </a:r>
          </a:p>
          <a:p>
            <a:pPr marL="342900" indent="-342900">
              <a:spcBef>
                <a:spcPts val="600"/>
              </a:spcBef>
              <a:buFont typeface="+mj-lt"/>
              <a:buAutoNum type="arabicPeriod"/>
            </a:pPr>
            <a:r>
              <a:rPr lang="en-US" dirty="0">
                <a:solidFill>
                  <a:srgbClr val="000000"/>
                </a:solidFill>
              </a:rPr>
              <a:t>Ask which monitoring checklist will be used (your CPD representative will tell you.)</a:t>
            </a:r>
          </a:p>
          <a:p>
            <a:pPr marL="342900" indent="-342900">
              <a:spcBef>
                <a:spcPts val="600"/>
              </a:spcBef>
              <a:buFont typeface="+mj-lt"/>
              <a:buAutoNum type="arabicPeriod"/>
            </a:pPr>
            <a:r>
              <a:rPr lang="en-US" dirty="0">
                <a:solidFill>
                  <a:srgbClr val="000000"/>
                </a:solidFill>
              </a:rPr>
              <a:t>Get the checklist from </a:t>
            </a:r>
            <a:r>
              <a:rPr lang="en-US" dirty="0" err="1">
                <a:solidFill>
                  <a:srgbClr val="000000"/>
                </a:solidFill>
              </a:rPr>
              <a:t>hudexchange.info</a:t>
            </a:r>
            <a:endParaRPr lang="en-US" dirty="0">
              <a:solidFill>
                <a:srgbClr val="000000"/>
              </a:solidFill>
            </a:endParaRPr>
          </a:p>
          <a:p>
            <a:pPr marL="342900" indent="-342900">
              <a:spcBef>
                <a:spcPts val="600"/>
              </a:spcBef>
              <a:buFont typeface="+mj-lt"/>
              <a:buAutoNum type="arabicPeriod"/>
            </a:pPr>
            <a:r>
              <a:rPr lang="en-US" dirty="0">
                <a:solidFill>
                  <a:srgbClr val="000000"/>
                </a:solidFill>
              </a:rPr>
              <a:t>Organize the file in a manner consistent with the checklist: label and tag every document that is responsive to a question on the checklist. Remove duplicative, incomplete, or draft documents that will make the files appear disorganized. </a:t>
            </a:r>
          </a:p>
          <a:p>
            <a:pPr marL="342900" indent="-342900">
              <a:spcBef>
                <a:spcPts val="600"/>
              </a:spcBef>
              <a:buFont typeface="+mj-lt"/>
              <a:buAutoNum type="arabicPeriod"/>
            </a:pPr>
            <a:r>
              <a:rPr lang="en-US" dirty="0">
                <a:solidFill>
                  <a:srgbClr val="000000"/>
                </a:solidFill>
              </a:rPr>
              <a:t>Complete the monitoring checklist yourself in preparation for the visit. There will be no surprises and will ensure the monitoring goes smoothly.</a:t>
            </a:r>
          </a:p>
          <a:p>
            <a:pPr marL="285750" indent="-285750">
              <a:spcBef>
                <a:spcPts val="600"/>
              </a:spcBef>
              <a:buFont typeface="Arial"/>
              <a:buChar char="•"/>
            </a:pPr>
            <a:endParaRPr lang="en-US" dirty="0">
              <a:solidFill>
                <a:srgbClr val="000000"/>
              </a:solidFill>
            </a:endParaRPr>
          </a:p>
          <a:p>
            <a:pPr marL="342900" indent="-342900">
              <a:spcBef>
                <a:spcPts val="600"/>
              </a:spcBef>
              <a:buFont typeface="+mj-lt"/>
              <a:buAutoNum type="arabicPeriod"/>
            </a:pPr>
            <a:endParaRPr lang="en-US" dirty="0">
              <a:solidFill>
                <a:srgbClr val="000000"/>
              </a:solidFill>
            </a:endParaRPr>
          </a:p>
          <a:p>
            <a:pPr>
              <a:spcBef>
                <a:spcPts val="600"/>
              </a:spcBef>
            </a:pPr>
            <a:endParaRPr lang="en-US" dirty="0">
              <a:solidFill>
                <a:srgbClr val="000000"/>
              </a:solidFill>
            </a:endParaRPr>
          </a:p>
          <a:p>
            <a:pPr>
              <a:spcBef>
                <a:spcPts val="600"/>
              </a:spcBef>
            </a:pPr>
            <a:endParaRPr lang="en-US" dirty="0">
              <a:solidFill>
                <a:srgbClr val="000000"/>
              </a:solidFill>
            </a:endParaRPr>
          </a:p>
          <a:p>
            <a:pPr>
              <a:spcBef>
                <a:spcPts val="600"/>
              </a:spcBef>
            </a:pPr>
            <a:endParaRPr lang="en-US" dirty="0">
              <a:solidFill>
                <a:srgbClr val="000000"/>
              </a:solidFill>
            </a:endParaRPr>
          </a:p>
          <a:p>
            <a:pPr marL="342900" indent="-342900">
              <a:buFont typeface="Arial" panose="020B0604020202020204" pitchFamily="34" charset="0"/>
              <a:buChar char="•"/>
            </a:pPr>
            <a:endParaRPr lang="en-US" dirty="0">
              <a:solidFill>
                <a:schemeClr val="tx1"/>
              </a:solidFill>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US" dirty="0">
              <a:solidFill>
                <a:schemeClr val="tx1"/>
              </a:solidFill>
              <a:ea typeface="Verdana" panose="020B0604030504040204" pitchFamily="34" charset="0"/>
              <a:cs typeface="Verdana" panose="020B0604030504040204" pitchFamily="34" charset="0"/>
            </a:endParaRPr>
          </a:p>
          <a:p>
            <a:pPr marL="488950" lvl="1" indent="-285750"/>
            <a:endParaRPr lang="en-US" dirty="0">
              <a:solidFill>
                <a:schemeClr val="tx1"/>
              </a:solidFill>
              <a:ea typeface="Verdana" panose="020B0604030504040204" pitchFamily="34" charset="0"/>
              <a:cs typeface="Verdana" panose="020B0604030504040204" pitchFamily="34" charset="0"/>
            </a:endParaRPr>
          </a:p>
          <a:p>
            <a:endParaRPr lang="en-US" dirty="0"/>
          </a:p>
        </p:txBody>
      </p:sp>
      <p:pic>
        <p:nvPicPr>
          <p:cNvPr id="3074" name="Picture 2" descr="Star Student GIFs | Tenor">
            <a:extLst>
              <a:ext uri="{FF2B5EF4-FFF2-40B4-BE49-F238E27FC236}">
                <a16:creationId xmlns:a16="http://schemas.microsoft.com/office/drawing/2014/main" id="{46017275-70CD-42AC-A6DA-5EC78539B8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9310" y="594360"/>
            <a:ext cx="2095500" cy="1579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52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The Best Thing I Learned in 2022</a:t>
            </a:r>
          </a:p>
        </p:txBody>
      </p:sp>
      <p:sp>
        <p:nvSpPr>
          <p:cNvPr id="3" name="Content Placeholder 2"/>
          <p:cNvSpPr>
            <a:spLocks noGrp="1"/>
          </p:cNvSpPr>
          <p:nvPr>
            <p:ph idx="1"/>
          </p:nvPr>
        </p:nvSpPr>
        <p:spPr/>
        <p:txBody>
          <a:bodyPr>
            <a:normAutofit/>
          </a:bodyPr>
          <a:lstStyle/>
          <a:p>
            <a:r>
              <a:rPr lang="en-US" dirty="0"/>
              <a:t>You don’t need to review TIC, income, asset, and lease documents for every unit in your HOME portfolio every six years. You can do a sample instead!!!</a:t>
            </a:r>
          </a:p>
          <a:p>
            <a:endParaRPr lang="en-US" dirty="0"/>
          </a:p>
          <a:p>
            <a:pPr lvl="1"/>
            <a:r>
              <a:rPr lang="en-US" dirty="0"/>
              <a:t>Starting this year, we are (with HUD approval) reviewing documents for a sample of HOME units:</a:t>
            </a:r>
          </a:p>
          <a:p>
            <a:pPr lvl="2"/>
            <a:r>
              <a:rPr lang="en-US" dirty="0"/>
              <a:t>For projects with 5 or fewer HOME units, review documents for all HOME units.</a:t>
            </a:r>
          </a:p>
          <a:p>
            <a:pPr lvl="2"/>
            <a:r>
              <a:rPr lang="en-US" dirty="0"/>
              <a:t>For projects with greater than 5 HOME units, review documents for 5 units, or 20% of HOME units, whichever is greater.</a:t>
            </a:r>
          </a:p>
          <a:p>
            <a:pPr lvl="2"/>
            <a:endParaRPr lang="en-US" dirty="0"/>
          </a:p>
          <a:p>
            <a:pPr lvl="1"/>
            <a:r>
              <a:rPr lang="en-US" dirty="0"/>
              <a:t>This saves a HUGE amount of time and reduces audit and monitoring risk.</a:t>
            </a:r>
          </a:p>
        </p:txBody>
      </p:sp>
      <p:sp>
        <p:nvSpPr>
          <p:cNvPr id="4" name="TextBox 3"/>
          <p:cNvSpPr txBox="1"/>
          <p:nvPr/>
        </p:nvSpPr>
        <p:spPr>
          <a:xfrm>
            <a:off x="9109330" y="919753"/>
            <a:ext cx="184731" cy="369332"/>
          </a:xfrm>
          <a:prstGeom prst="rect">
            <a:avLst/>
          </a:prstGeom>
          <a:noFill/>
        </p:spPr>
        <p:txBody>
          <a:bodyPr wrap="none" rtlCol="0">
            <a:spAutoFit/>
          </a:bodyPr>
          <a:lstStyle/>
          <a:p>
            <a:endParaRPr lang="en-US" dirty="0">
              <a:solidFill>
                <a:prstClr val="black"/>
              </a:solidFill>
            </a:endParaRPr>
          </a:p>
        </p:txBody>
      </p:sp>
      <p:pic>
        <p:nvPicPr>
          <p:cNvPr id="1028" name="Picture 4" descr="Happy Happy Joy Joy GIFs | Tenor">
            <a:extLst>
              <a:ext uri="{FF2B5EF4-FFF2-40B4-BE49-F238E27FC236}">
                <a16:creationId xmlns:a16="http://schemas.microsoft.com/office/drawing/2014/main" id="{D0FB72AD-E790-4972-A44C-2A2ECEAE729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294061" y="4023019"/>
            <a:ext cx="2627429" cy="2018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2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96BB7-CDFC-4D2E-9D69-69F155A8EB52}"/>
              </a:ext>
            </a:extLst>
          </p:cNvPr>
          <p:cNvSpPr>
            <a:spLocks noGrp="1"/>
          </p:cNvSpPr>
          <p:nvPr>
            <p:ph type="title"/>
          </p:nvPr>
        </p:nvSpPr>
        <p:spPr/>
        <p:txBody>
          <a:bodyPr/>
          <a:lstStyle/>
          <a:p>
            <a:r>
              <a:rPr lang="en-US" dirty="0"/>
              <a:t>Avoid automatic recapture of HOME funds!!!</a:t>
            </a:r>
          </a:p>
        </p:txBody>
      </p:sp>
      <p:sp>
        <p:nvSpPr>
          <p:cNvPr id="3" name="Content Placeholder 2">
            <a:extLst>
              <a:ext uri="{FF2B5EF4-FFF2-40B4-BE49-F238E27FC236}">
                <a16:creationId xmlns:a16="http://schemas.microsoft.com/office/drawing/2014/main" id="{78976588-FB0F-4C8A-9B0E-C4BA143ADAD3}"/>
              </a:ext>
            </a:extLst>
          </p:cNvPr>
          <p:cNvSpPr>
            <a:spLocks noGrp="1"/>
          </p:cNvSpPr>
          <p:nvPr>
            <p:ph idx="1"/>
          </p:nvPr>
        </p:nvSpPr>
        <p:spPr/>
        <p:txBody>
          <a:bodyPr/>
          <a:lstStyle/>
          <a:p>
            <a:r>
              <a:rPr lang="en-US" dirty="0"/>
              <a:t>Make sure your written agreement is dated </a:t>
            </a:r>
            <a:r>
              <a:rPr lang="en-US" b="1" dirty="0"/>
              <a:t>BEFORE</a:t>
            </a:r>
            <a:r>
              <a:rPr lang="en-US" dirty="0"/>
              <a:t> your HOME commitment (funding date) in IDIS.</a:t>
            </a:r>
          </a:p>
          <a:p>
            <a:pPr lvl="1"/>
            <a:r>
              <a:rPr lang="en-US" dirty="0"/>
              <a:t>Our funding agreements are executed on the same date as the loan agreement and affordable housing restriction, which is the date they are recorded at the registry. We do not fund projects in IDIS until the closing is complete and all documents are signed.</a:t>
            </a:r>
          </a:p>
          <a:p>
            <a:pPr lvl="1"/>
            <a:endParaRPr lang="en-US" dirty="0"/>
          </a:p>
          <a:p>
            <a:r>
              <a:rPr lang="en-US" dirty="0"/>
              <a:t>Make sure that your written agreements contain all required elements – they are found easily on the monitoring checklist.</a:t>
            </a:r>
          </a:p>
        </p:txBody>
      </p:sp>
      <p:sp>
        <p:nvSpPr>
          <p:cNvPr id="4" name="Slide Number Placeholder 3">
            <a:extLst>
              <a:ext uri="{FF2B5EF4-FFF2-40B4-BE49-F238E27FC236}">
                <a16:creationId xmlns:a16="http://schemas.microsoft.com/office/drawing/2014/main" id="{8EC211D6-CFF1-4454-8137-558277D40706}"/>
              </a:ext>
            </a:extLst>
          </p:cNvPr>
          <p:cNvSpPr>
            <a:spLocks noGrp="1"/>
          </p:cNvSpPr>
          <p:nvPr>
            <p:ph type="sldNum" sz="quarter" idx="12"/>
          </p:nvPr>
        </p:nvSpPr>
        <p:spPr/>
        <p:txBody>
          <a:bodyPr/>
          <a:lstStyle/>
          <a:p>
            <a:fld id="{2CF8FB2B-0834-4E69-81CF-5D187DC0C246}" type="slidenum">
              <a:rPr lang="en-US" smtClean="0"/>
              <a:t>4</a:t>
            </a:fld>
            <a:endParaRPr lang="en-US"/>
          </a:p>
        </p:txBody>
      </p:sp>
    </p:spTree>
    <p:extLst>
      <p:ext uri="{BB962C8B-B14F-4D97-AF65-F5344CB8AC3E}">
        <p14:creationId xmlns:p14="http://schemas.microsoft.com/office/powerpoint/2010/main" val="17926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5748-44D1-4D60-A3DD-9C83EF6C7DA6}"/>
              </a:ext>
            </a:extLst>
          </p:cNvPr>
          <p:cNvSpPr>
            <a:spLocks noGrp="1"/>
          </p:cNvSpPr>
          <p:nvPr>
            <p:ph type="title"/>
          </p:nvPr>
        </p:nvSpPr>
        <p:spPr>
          <a:xfrm>
            <a:off x="677334" y="609600"/>
            <a:ext cx="8954938" cy="1320800"/>
          </a:xfrm>
        </p:spPr>
        <p:txBody>
          <a:bodyPr/>
          <a:lstStyle/>
          <a:p>
            <a:r>
              <a:rPr lang="en-US" dirty="0"/>
              <a:t>HOME written agreements – Key Provisions</a:t>
            </a:r>
          </a:p>
        </p:txBody>
      </p:sp>
      <p:sp>
        <p:nvSpPr>
          <p:cNvPr id="3" name="Content Placeholder 2">
            <a:extLst>
              <a:ext uri="{FF2B5EF4-FFF2-40B4-BE49-F238E27FC236}">
                <a16:creationId xmlns:a16="http://schemas.microsoft.com/office/drawing/2014/main" id="{B580CEBB-2DC7-4E6A-9478-1842E4A6C111}"/>
              </a:ext>
            </a:extLst>
          </p:cNvPr>
          <p:cNvSpPr>
            <a:spLocks noGrp="1"/>
          </p:cNvSpPr>
          <p:nvPr>
            <p:ph idx="1"/>
          </p:nvPr>
        </p:nvSpPr>
        <p:spPr/>
        <p:txBody>
          <a:bodyPr/>
          <a:lstStyle/>
          <a:p>
            <a:r>
              <a:rPr lang="en-US" dirty="0"/>
              <a:t>Use of HOME funds (detail amount and purpose)</a:t>
            </a:r>
          </a:p>
          <a:p>
            <a:r>
              <a:rPr lang="en-US" dirty="0"/>
              <a:t>Address</a:t>
            </a:r>
          </a:p>
          <a:p>
            <a:r>
              <a:rPr lang="en-US" dirty="0"/>
              <a:t>Tasks to be performed by parties</a:t>
            </a:r>
          </a:p>
          <a:p>
            <a:r>
              <a:rPr lang="en-US" dirty="0"/>
              <a:t>Schedule for Completion, with Milestones</a:t>
            </a:r>
          </a:p>
          <a:p>
            <a:r>
              <a:rPr lang="en-US" dirty="0"/>
              <a:t>Project Budget (sources/uses)</a:t>
            </a:r>
          </a:p>
          <a:p>
            <a:r>
              <a:rPr lang="en-US" dirty="0"/>
              <a:t>Other Requirements: Extent of Agreement; Assignability; Indemnity; Bonding and Insurance; Compliance with Federal, State, and Local Laws; Breach and remedies.</a:t>
            </a:r>
          </a:p>
        </p:txBody>
      </p:sp>
      <p:sp>
        <p:nvSpPr>
          <p:cNvPr id="4" name="Slide Number Placeholder 3">
            <a:extLst>
              <a:ext uri="{FF2B5EF4-FFF2-40B4-BE49-F238E27FC236}">
                <a16:creationId xmlns:a16="http://schemas.microsoft.com/office/drawing/2014/main" id="{9A978D65-9A61-415B-A448-920118AA394A}"/>
              </a:ext>
            </a:extLst>
          </p:cNvPr>
          <p:cNvSpPr>
            <a:spLocks noGrp="1"/>
          </p:cNvSpPr>
          <p:nvPr>
            <p:ph type="sldNum" sz="quarter" idx="12"/>
          </p:nvPr>
        </p:nvSpPr>
        <p:spPr/>
        <p:txBody>
          <a:bodyPr/>
          <a:lstStyle/>
          <a:p>
            <a:fld id="{2CF8FB2B-0834-4E69-81CF-5D187DC0C246}" type="slidenum">
              <a:rPr lang="en-US" smtClean="0"/>
              <a:t>5</a:t>
            </a:fld>
            <a:endParaRPr lang="en-US"/>
          </a:p>
        </p:txBody>
      </p:sp>
    </p:spTree>
    <p:extLst>
      <p:ext uri="{BB962C8B-B14F-4D97-AF65-F5344CB8AC3E}">
        <p14:creationId xmlns:p14="http://schemas.microsoft.com/office/powerpoint/2010/main" val="1453232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5748-44D1-4D60-A3DD-9C83EF6C7DA6}"/>
              </a:ext>
            </a:extLst>
          </p:cNvPr>
          <p:cNvSpPr>
            <a:spLocks noGrp="1"/>
          </p:cNvSpPr>
          <p:nvPr>
            <p:ph type="title"/>
          </p:nvPr>
        </p:nvSpPr>
        <p:spPr>
          <a:xfrm>
            <a:off x="677334" y="609600"/>
            <a:ext cx="8954938" cy="1320800"/>
          </a:xfrm>
        </p:spPr>
        <p:txBody>
          <a:bodyPr/>
          <a:lstStyle/>
          <a:p>
            <a:r>
              <a:rPr lang="en-US" dirty="0"/>
              <a:t>HOME written agreements – Key Provisions</a:t>
            </a:r>
          </a:p>
        </p:txBody>
      </p:sp>
      <p:sp>
        <p:nvSpPr>
          <p:cNvPr id="3" name="Content Placeholder 2">
            <a:extLst>
              <a:ext uri="{FF2B5EF4-FFF2-40B4-BE49-F238E27FC236}">
                <a16:creationId xmlns:a16="http://schemas.microsoft.com/office/drawing/2014/main" id="{B580CEBB-2DC7-4E6A-9478-1842E4A6C111}"/>
              </a:ext>
            </a:extLst>
          </p:cNvPr>
          <p:cNvSpPr>
            <a:spLocks noGrp="1"/>
          </p:cNvSpPr>
          <p:nvPr>
            <p:ph idx="1"/>
          </p:nvPr>
        </p:nvSpPr>
        <p:spPr/>
        <p:txBody>
          <a:bodyPr/>
          <a:lstStyle/>
          <a:p>
            <a:r>
              <a:rPr lang="en-US" dirty="0"/>
              <a:t>Key HOME requirements:</a:t>
            </a:r>
          </a:p>
          <a:p>
            <a:pPr lvl="1"/>
            <a:r>
              <a:rPr lang="en-US" dirty="0"/>
              <a:t>Eligible Occupants</a:t>
            </a:r>
          </a:p>
          <a:p>
            <a:pPr lvl="1"/>
            <a:r>
              <a:rPr lang="en-US" dirty="0"/>
              <a:t>Eligible Activities</a:t>
            </a:r>
          </a:p>
          <a:p>
            <a:pPr lvl="1"/>
            <a:r>
              <a:rPr lang="en-US" dirty="0"/>
              <a:t>Property Standards</a:t>
            </a:r>
          </a:p>
          <a:p>
            <a:pPr lvl="1"/>
            <a:r>
              <a:rPr lang="en-US" dirty="0"/>
              <a:t>Production Costs</a:t>
            </a:r>
          </a:p>
          <a:p>
            <a:pPr lvl="1"/>
            <a:r>
              <a:rPr lang="en-US" dirty="0"/>
              <a:t>Process for Disbursement of Funds</a:t>
            </a:r>
          </a:p>
          <a:p>
            <a:pPr lvl="1"/>
            <a:r>
              <a:rPr lang="en-US" dirty="0"/>
              <a:t>Tenant Selection</a:t>
            </a:r>
          </a:p>
        </p:txBody>
      </p:sp>
      <p:sp>
        <p:nvSpPr>
          <p:cNvPr id="4" name="Slide Number Placeholder 3">
            <a:extLst>
              <a:ext uri="{FF2B5EF4-FFF2-40B4-BE49-F238E27FC236}">
                <a16:creationId xmlns:a16="http://schemas.microsoft.com/office/drawing/2014/main" id="{9A978D65-9A61-415B-A448-920118AA394A}"/>
              </a:ext>
            </a:extLst>
          </p:cNvPr>
          <p:cNvSpPr>
            <a:spLocks noGrp="1"/>
          </p:cNvSpPr>
          <p:nvPr>
            <p:ph type="sldNum" sz="quarter" idx="12"/>
          </p:nvPr>
        </p:nvSpPr>
        <p:spPr/>
        <p:txBody>
          <a:bodyPr/>
          <a:lstStyle/>
          <a:p>
            <a:fld id="{2CF8FB2B-0834-4E69-81CF-5D187DC0C246}" type="slidenum">
              <a:rPr lang="en-US" smtClean="0"/>
              <a:t>6</a:t>
            </a:fld>
            <a:endParaRPr lang="en-US"/>
          </a:p>
        </p:txBody>
      </p:sp>
    </p:spTree>
    <p:extLst>
      <p:ext uri="{BB962C8B-B14F-4D97-AF65-F5344CB8AC3E}">
        <p14:creationId xmlns:p14="http://schemas.microsoft.com/office/powerpoint/2010/main" val="118702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5748-44D1-4D60-A3DD-9C83EF6C7DA6}"/>
              </a:ext>
            </a:extLst>
          </p:cNvPr>
          <p:cNvSpPr>
            <a:spLocks noGrp="1"/>
          </p:cNvSpPr>
          <p:nvPr>
            <p:ph type="title"/>
          </p:nvPr>
        </p:nvSpPr>
        <p:spPr>
          <a:xfrm>
            <a:off x="677334" y="609600"/>
            <a:ext cx="8954938" cy="1320800"/>
          </a:xfrm>
        </p:spPr>
        <p:txBody>
          <a:bodyPr/>
          <a:lstStyle/>
          <a:p>
            <a:r>
              <a:rPr lang="en-US" dirty="0"/>
              <a:t>HOME written agreements – Key Provisions</a:t>
            </a:r>
          </a:p>
        </p:txBody>
      </p:sp>
      <p:sp>
        <p:nvSpPr>
          <p:cNvPr id="3" name="Content Placeholder 2">
            <a:extLst>
              <a:ext uri="{FF2B5EF4-FFF2-40B4-BE49-F238E27FC236}">
                <a16:creationId xmlns:a16="http://schemas.microsoft.com/office/drawing/2014/main" id="{B580CEBB-2DC7-4E6A-9478-1842E4A6C111}"/>
              </a:ext>
            </a:extLst>
          </p:cNvPr>
          <p:cNvSpPr>
            <a:spLocks noGrp="1"/>
          </p:cNvSpPr>
          <p:nvPr>
            <p:ph idx="1"/>
          </p:nvPr>
        </p:nvSpPr>
        <p:spPr>
          <a:xfrm>
            <a:off x="677334" y="2160589"/>
            <a:ext cx="9070348" cy="3880773"/>
          </a:xfrm>
        </p:spPr>
        <p:txBody>
          <a:bodyPr>
            <a:normAutofit lnSpcReduction="10000"/>
          </a:bodyPr>
          <a:lstStyle/>
          <a:p>
            <a:r>
              <a:rPr lang="en-US" dirty="0"/>
              <a:t>Key HOME requirements, continued:</a:t>
            </a:r>
          </a:p>
          <a:p>
            <a:pPr lvl="1"/>
            <a:r>
              <a:rPr lang="en-US" dirty="0"/>
              <a:t>Subsidy Limits</a:t>
            </a:r>
          </a:p>
          <a:p>
            <a:pPr lvl="1"/>
            <a:r>
              <a:rPr lang="en-US" dirty="0"/>
              <a:t>Rent Restrictions and Allowance</a:t>
            </a:r>
          </a:p>
          <a:p>
            <a:pPr lvl="1"/>
            <a:r>
              <a:rPr lang="en-US" dirty="0"/>
              <a:t>Deed Restrictions</a:t>
            </a:r>
          </a:p>
          <a:p>
            <a:pPr lvl="1"/>
            <a:r>
              <a:rPr lang="en-US" dirty="0"/>
              <a:t>Lease requirements (ensure no disallowed provisions exist in leases)</a:t>
            </a:r>
          </a:p>
          <a:p>
            <a:pPr lvl="1"/>
            <a:r>
              <a:rPr lang="en-US" dirty="0"/>
              <a:t>Violence Against Women Act (VAWA)</a:t>
            </a:r>
          </a:p>
          <a:p>
            <a:pPr lvl="1"/>
            <a:r>
              <a:rPr lang="en-US" dirty="0"/>
              <a:t>Fees (must be reasonable and identified for amenities such as laundry, parking, etc.)</a:t>
            </a:r>
          </a:p>
          <a:p>
            <a:pPr lvl="1"/>
            <a:r>
              <a:rPr lang="en-US" dirty="0"/>
              <a:t>Broadband Installation</a:t>
            </a:r>
          </a:p>
          <a:p>
            <a:pPr lvl="1"/>
            <a:r>
              <a:rPr lang="en-US" dirty="0"/>
              <a:t>Duration of Agreement</a:t>
            </a:r>
          </a:p>
          <a:p>
            <a:pPr lvl="1"/>
            <a:r>
              <a:rPr lang="en-US" dirty="0"/>
              <a:t>Unit Characteristics</a:t>
            </a:r>
          </a:p>
          <a:p>
            <a:pPr lvl="1"/>
            <a:r>
              <a:rPr lang="en-US" dirty="0"/>
              <a:t>Utility Allowances</a:t>
            </a:r>
          </a:p>
        </p:txBody>
      </p:sp>
      <p:sp>
        <p:nvSpPr>
          <p:cNvPr id="4" name="Slide Number Placeholder 3">
            <a:extLst>
              <a:ext uri="{FF2B5EF4-FFF2-40B4-BE49-F238E27FC236}">
                <a16:creationId xmlns:a16="http://schemas.microsoft.com/office/drawing/2014/main" id="{9A978D65-9A61-415B-A448-920118AA394A}"/>
              </a:ext>
            </a:extLst>
          </p:cNvPr>
          <p:cNvSpPr>
            <a:spLocks noGrp="1"/>
          </p:cNvSpPr>
          <p:nvPr>
            <p:ph type="sldNum" sz="quarter" idx="12"/>
          </p:nvPr>
        </p:nvSpPr>
        <p:spPr/>
        <p:txBody>
          <a:bodyPr/>
          <a:lstStyle/>
          <a:p>
            <a:fld id="{2CF8FB2B-0834-4E69-81CF-5D187DC0C246}" type="slidenum">
              <a:rPr lang="en-US" smtClean="0"/>
              <a:t>7</a:t>
            </a:fld>
            <a:endParaRPr lang="en-US"/>
          </a:p>
        </p:txBody>
      </p:sp>
    </p:spTree>
    <p:extLst>
      <p:ext uri="{BB962C8B-B14F-4D97-AF65-F5344CB8AC3E}">
        <p14:creationId xmlns:p14="http://schemas.microsoft.com/office/powerpoint/2010/main" val="359334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5748-44D1-4D60-A3DD-9C83EF6C7DA6}"/>
              </a:ext>
            </a:extLst>
          </p:cNvPr>
          <p:cNvSpPr>
            <a:spLocks noGrp="1"/>
          </p:cNvSpPr>
          <p:nvPr>
            <p:ph type="title"/>
          </p:nvPr>
        </p:nvSpPr>
        <p:spPr>
          <a:xfrm>
            <a:off x="677334" y="609600"/>
            <a:ext cx="8954938" cy="1320800"/>
          </a:xfrm>
        </p:spPr>
        <p:txBody>
          <a:bodyPr/>
          <a:lstStyle/>
          <a:p>
            <a:r>
              <a:rPr lang="en-US" dirty="0"/>
              <a:t>HOME written agreements – Key Provisions</a:t>
            </a:r>
          </a:p>
        </p:txBody>
      </p:sp>
      <p:sp>
        <p:nvSpPr>
          <p:cNvPr id="3" name="Content Placeholder 2">
            <a:extLst>
              <a:ext uri="{FF2B5EF4-FFF2-40B4-BE49-F238E27FC236}">
                <a16:creationId xmlns:a16="http://schemas.microsoft.com/office/drawing/2014/main" id="{B580CEBB-2DC7-4E6A-9478-1842E4A6C111}"/>
              </a:ext>
            </a:extLst>
          </p:cNvPr>
          <p:cNvSpPr>
            <a:spLocks noGrp="1"/>
          </p:cNvSpPr>
          <p:nvPr>
            <p:ph idx="1"/>
          </p:nvPr>
        </p:nvSpPr>
        <p:spPr>
          <a:xfrm>
            <a:off x="677334" y="2160589"/>
            <a:ext cx="9070348" cy="3880773"/>
          </a:xfrm>
        </p:spPr>
        <p:txBody>
          <a:bodyPr>
            <a:normAutofit/>
          </a:bodyPr>
          <a:lstStyle/>
          <a:p>
            <a:r>
              <a:rPr lang="en-US" dirty="0"/>
              <a:t>Key HOME requirements, continued:</a:t>
            </a:r>
          </a:p>
          <a:p>
            <a:pPr lvl="1"/>
            <a:r>
              <a:rPr lang="en-US" dirty="0"/>
              <a:t>Monitoring </a:t>
            </a:r>
          </a:p>
          <a:p>
            <a:pPr lvl="1"/>
            <a:r>
              <a:rPr lang="en-US" dirty="0"/>
              <a:t>Record Keeping</a:t>
            </a:r>
          </a:p>
          <a:p>
            <a:pPr lvl="1"/>
            <a:r>
              <a:rPr lang="en-US" dirty="0"/>
              <a:t>Close-out Procedures</a:t>
            </a:r>
          </a:p>
          <a:p>
            <a:pPr lvl="1"/>
            <a:r>
              <a:rPr lang="en-US" dirty="0"/>
              <a:t>Davis-Bacon Applicability</a:t>
            </a:r>
          </a:p>
          <a:p>
            <a:pPr lvl="1"/>
            <a:r>
              <a:rPr lang="en-US" dirty="0"/>
              <a:t>Debarment and Suspension</a:t>
            </a:r>
          </a:p>
          <a:p>
            <a:pPr lvl="1"/>
            <a:r>
              <a:rPr lang="en-US" dirty="0"/>
              <a:t>Conflict of Interest</a:t>
            </a:r>
          </a:p>
          <a:p>
            <a:pPr lvl="1"/>
            <a:r>
              <a:rPr lang="en-US" dirty="0"/>
              <a:t>Other Federal Requirements (</a:t>
            </a:r>
            <a:r>
              <a:rPr lang="en-US" dirty="0" err="1"/>
              <a:t>nondescrimination</a:t>
            </a:r>
            <a:r>
              <a:rPr lang="en-US" dirty="0"/>
              <a:t>, EEO, disclosure requirements, drug-free workplace</a:t>
            </a:r>
          </a:p>
        </p:txBody>
      </p:sp>
      <p:sp>
        <p:nvSpPr>
          <p:cNvPr id="4" name="Slide Number Placeholder 3">
            <a:extLst>
              <a:ext uri="{FF2B5EF4-FFF2-40B4-BE49-F238E27FC236}">
                <a16:creationId xmlns:a16="http://schemas.microsoft.com/office/drawing/2014/main" id="{9A978D65-9A61-415B-A448-920118AA394A}"/>
              </a:ext>
            </a:extLst>
          </p:cNvPr>
          <p:cNvSpPr>
            <a:spLocks noGrp="1"/>
          </p:cNvSpPr>
          <p:nvPr>
            <p:ph type="sldNum" sz="quarter" idx="12"/>
          </p:nvPr>
        </p:nvSpPr>
        <p:spPr/>
        <p:txBody>
          <a:bodyPr/>
          <a:lstStyle/>
          <a:p>
            <a:fld id="{2CF8FB2B-0834-4E69-81CF-5D187DC0C246}" type="slidenum">
              <a:rPr lang="en-US" smtClean="0"/>
              <a:t>8</a:t>
            </a:fld>
            <a:endParaRPr lang="en-US"/>
          </a:p>
        </p:txBody>
      </p:sp>
    </p:spTree>
    <p:extLst>
      <p:ext uri="{BB962C8B-B14F-4D97-AF65-F5344CB8AC3E}">
        <p14:creationId xmlns:p14="http://schemas.microsoft.com/office/powerpoint/2010/main" val="263350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B03F-9BA3-4DA1-9438-3104DACF6F28}"/>
              </a:ext>
            </a:extLst>
          </p:cNvPr>
          <p:cNvSpPr>
            <a:spLocks noGrp="1"/>
          </p:cNvSpPr>
          <p:nvPr>
            <p:ph type="title"/>
          </p:nvPr>
        </p:nvSpPr>
        <p:spPr/>
        <p:txBody>
          <a:bodyPr/>
          <a:lstStyle/>
          <a:p>
            <a:r>
              <a:rPr lang="en-US" dirty="0"/>
              <a:t>Property Standards</a:t>
            </a:r>
          </a:p>
        </p:txBody>
      </p:sp>
      <p:sp>
        <p:nvSpPr>
          <p:cNvPr id="3" name="Content Placeholder 2">
            <a:extLst>
              <a:ext uri="{FF2B5EF4-FFF2-40B4-BE49-F238E27FC236}">
                <a16:creationId xmlns:a16="http://schemas.microsoft.com/office/drawing/2014/main" id="{BD9DC76C-B443-44FB-95C4-1943D40ECAD8}"/>
              </a:ext>
            </a:extLst>
          </p:cNvPr>
          <p:cNvSpPr>
            <a:spLocks noGrp="1"/>
          </p:cNvSpPr>
          <p:nvPr>
            <p:ph idx="1"/>
          </p:nvPr>
        </p:nvSpPr>
        <p:spPr>
          <a:xfrm>
            <a:off x="677334" y="2148397"/>
            <a:ext cx="8596668" cy="3892966"/>
          </a:xfrm>
        </p:spPr>
        <p:txBody>
          <a:bodyPr/>
          <a:lstStyle/>
          <a:p>
            <a:pPr marL="0" indent="0">
              <a:buNone/>
            </a:pPr>
            <a:r>
              <a:rPr lang="en-US" dirty="0"/>
              <a:t>Complete HQS inspections at least every years for every HOME project, regardless of size.</a:t>
            </a:r>
          </a:p>
          <a:p>
            <a:pPr marL="0" indent="0">
              <a:buNone/>
            </a:pPr>
            <a:endParaRPr lang="en-US" dirty="0"/>
          </a:p>
          <a:p>
            <a:pPr lvl="1"/>
            <a:r>
              <a:rPr lang="en-US" dirty="0"/>
              <a:t>Frequency:</a:t>
            </a:r>
          </a:p>
          <a:p>
            <a:pPr lvl="2"/>
            <a:r>
              <a:rPr lang="en-US" dirty="0"/>
              <a:t>1-4 HOME-assisted units – all HOME-assisted units must be inspected</a:t>
            </a:r>
          </a:p>
          <a:p>
            <a:pPr lvl="2"/>
            <a:r>
              <a:rPr lang="en-US" dirty="0"/>
              <a:t>5 or more HOME-assisted units – 20% of HOME-assisted units, or one HOME-assisted unit per building, whichever is greater, must be inspected.</a:t>
            </a:r>
          </a:p>
        </p:txBody>
      </p:sp>
      <p:sp>
        <p:nvSpPr>
          <p:cNvPr id="4" name="Slide Number Placeholder 3">
            <a:extLst>
              <a:ext uri="{FF2B5EF4-FFF2-40B4-BE49-F238E27FC236}">
                <a16:creationId xmlns:a16="http://schemas.microsoft.com/office/drawing/2014/main" id="{1B218241-113B-4D60-B044-4C2A986B00E8}"/>
              </a:ext>
            </a:extLst>
          </p:cNvPr>
          <p:cNvSpPr>
            <a:spLocks noGrp="1"/>
          </p:cNvSpPr>
          <p:nvPr>
            <p:ph type="sldNum" sz="quarter" idx="12"/>
          </p:nvPr>
        </p:nvSpPr>
        <p:spPr/>
        <p:txBody>
          <a:bodyPr/>
          <a:lstStyle/>
          <a:p>
            <a:fld id="{2CF8FB2B-0834-4E69-81CF-5D187DC0C246}" type="slidenum">
              <a:rPr lang="en-US" smtClean="0"/>
              <a:t>9</a:t>
            </a:fld>
            <a:endParaRPr lang="en-US"/>
          </a:p>
        </p:txBody>
      </p:sp>
    </p:spTree>
    <p:extLst>
      <p:ext uri="{BB962C8B-B14F-4D97-AF65-F5344CB8AC3E}">
        <p14:creationId xmlns:p14="http://schemas.microsoft.com/office/powerpoint/2010/main" val="35835921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817</Words>
  <Application>Microsoft Office PowerPoint</Application>
  <PresentationFormat>Widescreen</PresentationFormat>
  <Paragraphs>108</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Symbol</vt:lpstr>
      <vt:lpstr>Trebuchet MS</vt:lpstr>
      <vt:lpstr>Wingdings 3</vt:lpstr>
      <vt:lpstr>Facet</vt:lpstr>
      <vt:lpstr>HOME Best Practices – Monitoring &amp; Audit</vt:lpstr>
      <vt:lpstr>HUD Monitoring: Think of it as an open-book exam that you can ace.</vt:lpstr>
      <vt:lpstr>The Best Thing I Learned in 2022</vt:lpstr>
      <vt:lpstr>Avoid automatic recapture of HOME funds!!!</vt:lpstr>
      <vt:lpstr>HOME written agreements – Key Provisions</vt:lpstr>
      <vt:lpstr>HOME written agreements – Key Provisions</vt:lpstr>
      <vt:lpstr>HOME written agreements – Key Provisions</vt:lpstr>
      <vt:lpstr>HOME written agreements – Key Provisions</vt:lpstr>
      <vt:lpstr>Property Standards</vt:lpstr>
      <vt:lpstr>Property Standards</vt:lpstr>
      <vt:lpstr>Property Standards – Corrective Actions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Member/First Time Attendee Orientation</dc:title>
  <dc:creator>watson2163</dc:creator>
  <cp:lastModifiedBy>Anne Marie</cp:lastModifiedBy>
  <cp:revision>45</cp:revision>
  <dcterms:created xsi:type="dcterms:W3CDTF">2020-06-19T19:41:10Z</dcterms:created>
  <dcterms:modified xsi:type="dcterms:W3CDTF">2022-06-20T20:56:42Z</dcterms:modified>
</cp:coreProperties>
</file>